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859" r:id="rId2"/>
    <p:sldId id="1017" r:id="rId3"/>
    <p:sldId id="1040" r:id="rId4"/>
    <p:sldId id="1041" r:id="rId5"/>
    <p:sldId id="1042" r:id="rId6"/>
    <p:sldId id="1019" r:id="rId7"/>
    <p:sldId id="1043" r:id="rId8"/>
    <p:sldId id="1021" r:id="rId9"/>
    <p:sldId id="1044" r:id="rId10"/>
    <p:sldId id="1045" r:id="rId11"/>
    <p:sldId id="1032" r:id="rId12"/>
    <p:sldId id="1023" r:id="rId13"/>
    <p:sldId id="1049" r:id="rId14"/>
    <p:sldId id="1026" r:id="rId15"/>
    <p:sldId id="1050" r:id="rId16"/>
    <p:sldId id="1051" r:id="rId17"/>
    <p:sldId id="1052" r:id="rId18"/>
    <p:sldId id="1037" r:id="rId19"/>
    <p:sldId id="1054" r:id="rId20"/>
    <p:sldId id="1056" r:id="rId21"/>
    <p:sldId id="1053" r:id="rId22"/>
    <p:sldId id="1057" r:id="rId23"/>
    <p:sldId id="1058" r:id="rId24"/>
    <p:sldId id="1055" r:id="rId25"/>
    <p:sldId id="1027" r:id="rId26"/>
    <p:sldId id="1060" r:id="rId27"/>
    <p:sldId id="1059" r:id="rId28"/>
    <p:sldId id="1018" r:id="rId2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0.png"/><Relationship Id="rId2"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26.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34.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11.png"/><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1721001"/>
            <a:ext cx="12190412"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2</a:t>
            </a:r>
            <a:r>
              <a:rPr lang="zh-CN" altLang="en-US" sz="540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机械振动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 y="2996952"/>
            <a:ext cx="12190412"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振动</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的描述</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21970"/>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简谐运动的位移公式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以平衡位置为坐标原点，用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代表振动物体偏离平衡位置的位移，以物体沿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轴正方向运动至平衡位置的时刻为计时零点，做简谐运动的物体位移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之间的关系为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表示振动物体相对于平衡位置的位移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表示简谐运动的振幅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称为简谐运动的圆频率，它与简谐运动周期和频率之间的关系为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一般情况下，简谐运动的位移与时间的关系式可写成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是简谐运动的相位，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是简谐运动的初相位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321970"/>
              </a:xfrm>
              <a:blipFill>
                <a:blip r:embed="rId2"/>
                <a:stretch>
                  <a:fillRect l="-796" r="-849" b="-45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43491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980729"/>
            <a:ext cx="11512136" cy="3456384"/>
          </a:xfrm>
          <a:prstGeom prst="rect">
            <a:avLst/>
          </a:prstGeom>
        </p:spPr>
      </p:pic>
      <p:sp>
        <p:nvSpPr>
          <p:cNvPr id="6" name="内容占位符 1"/>
          <p:cNvSpPr txBox="1">
            <a:spLocks/>
          </p:cNvSpPr>
          <p:nvPr/>
        </p:nvSpPr>
        <p:spPr bwMode="auto">
          <a:xfrm>
            <a:off x="360854" y="953761"/>
            <a:ext cx="11485848" cy="339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振动中的位移与振幅是振动的两个重要物理量</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其不同处有许多方面</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振幅是振动物体离开平衡位置的最大距离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而位移是振动物体相对于平衡位置的距离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振幅是表示振动强弱的物理量</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简谐运动中振幅是不变的</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但位移是时刻变化的</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振幅是标量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位移是矢量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振幅在数值上等于最大位移的大小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1052736"/>
            <a:ext cx="11485848" cy="579967"/>
          </a:xfrm>
        </p:spPr>
        <p:txBody>
          <a:bodyPr/>
          <a:lstStyle/>
          <a:p>
            <a:r>
              <a:rPr lang="en-US" altLang="zh-CN" smtClean="0"/>
              <a:t>                               </a:t>
            </a:r>
            <a:endParaRPr lang="zh-CN" altLang="en-US"/>
          </a:p>
        </p:txBody>
      </p:sp>
      <p:pic>
        <p:nvPicPr>
          <p:cNvPr id="5" name="温馨提示.eps" descr="id:2147490013;FounderCES"/>
          <p:cNvPicPr/>
          <p:nvPr/>
        </p:nvPicPr>
        <p:blipFill>
          <a:blip r:embed="rId3"/>
          <a:stretch>
            <a:fillRect/>
          </a:stretch>
        </p:blipFill>
        <p:spPr>
          <a:xfrm>
            <a:off x="478582" y="1094660"/>
            <a:ext cx="2027704" cy="398730"/>
          </a:xfrm>
          <a:prstGeom prst="rect">
            <a:avLst/>
          </a:prstGeom>
        </p:spPr>
      </p:pic>
    </p:spTree>
    <p:extLst>
      <p:ext uri="{BB962C8B-B14F-4D97-AF65-F5344CB8AC3E}">
        <p14:creationId xmlns:p14="http://schemas.microsoft.com/office/powerpoint/2010/main" val="2735674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576248"/>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振幅</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、位移、路程的比较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2"/>
          <a:stretch>
            <a:fillRect/>
          </a:stretch>
        </p:blipFill>
        <p:spPr>
          <a:xfrm>
            <a:off x="2697398" y="911131"/>
            <a:ext cx="6638168" cy="573653"/>
          </a:xfrm>
          <a:prstGeom prst="rect">
            <a:avLst/>
          </a:prstGeom>
        </p:spPr>
      </p:pic>
      <p:pic>
        <p:nvPicPr>
          <p:cNvPr id="5" name="要点1.eps" descr="id:2147491148;FounderCES"/>
          <p:cNvPicPr/>
          <p:nvPr/>
        </p:nvPicPr>
        <p:blipFill>
          <a:blip r:embed="rId3"/>
          <a:stretch>
            <a:fillRect/>
          </a:stretch>
        </p:blipFill>
        <p:spPr>
          <a:xfrm>
            <a:off x="406862" y="1645867"/>
            <a:ext cx="981081" cy="344612"/>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1496162255"/>
              </p:ext>
            </p:extLst>
          </p:nvPr>
        </p:nvGraphicFramePr>
        <p:xfrm>
          <a:off x="406861" y="2191800"/>
          <a:ext cx="11439841" cy="4109139"/>
        </p:xfrm>
        <a:graphic>
          <a:graphicData uri="http://schemas.openxmlformats.org/drawingml/2006/table">
            <a:tbl>
              <a:tblPr firstRow="1" firstCol="1" bandRow="1"/>
              <a:tblGrid>
                <a:gridCol w="1223849">
                  <a:extLst>
                    <a:ext uri="{9D8B030D-6E8A-4147-A177-3AD203B41FA5}">
                      <a16:colId xmlns:a16="http://schemas.microsoft.com/office/drawing/2014/main" val="3063937434"/>
                    </a:ext>
                  </a:extLst>
                </a:gridCol>
                <a:gridCol w="4392488">
                  <a:extLst>
                    <a:ext uri="{9D8B030D-6E8A-4147-A177-3AD203B41FA5}">
                      <a16:colId xmlns:a16="http://schemas.microsoft.com/office/drawing/2014/main" val="3990789387"/>
                    </a:ext>
                  </a:extLst>
                </a:gridCol>
                <a:gridCol w="3812380">
                  <a:extLst>
                    <a:ext uri="{9D8B030D-6E8A-4147-A177-3AD203B41FA5}">
                      <a16:colId xmlns:a16="http://schemas.microsoft.com/office/drawing/2014/main" val="2637906292"/>
                    </a:ext>
                  </a:extLst>
                </a:gridCol>
                <a:gridCol w="2011124">
                  <a:extLst>
                    <a:ext uri="{9D8B030D-6E8A-4147-A177-3AD203B41FA5}">
                      <a16:colId xmlns:a16="http://schemas.microsoft.com/office/drawing/2014/main" val="2942290519"/>
                    </a:ext>
                  </a:extLst>
                </a:gridCol>
              </a:tblGrid>
              <a:tr h="452596">
                <a:tc>
                  <a:txBody>
                    <a:bodyPr/>
                    <a:lstStyle/>
                    <a:p>
                      <a:pPr algn="ctr" hangingPunct="0">
                        <a:lnSpc>
                          <a:spcPct val="150000"/>
                        </a:lnSpc>
                        <a:spcAft>
                          <a:spcPts val="0"/>
                        </a:spcAft>
                        <a:tabLst>
                          <a:tab pos="6391275" algn="l"/>
                        </a:tabLs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振幅</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路程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23345922"/>
                  </a:ext>
                </a:extLst>
              </a:tr>
              <a:tr h="1077848">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振动物体离开平衡位置的最大距离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从平衡位置指向振动物体所在位置的有向线段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振动物体运动轨迹的长度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56283139"/>
                  </a:ext>
                </a:extLst>
              </a:tr>
              <a:tr h="452596">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矢、标量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02822899"/>
                  </a:ext>
                </a:extLst>
              </a:tr>
              <a:tr h="516691">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在稳定的振动系统中不发生变化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大小和方向随时间周期性变化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随时间增加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14726530"/>
                  </a:ext>
                </a:extLst>
              </a:tr>
              <a:tr h="1357789">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振幅等于振动物体最大位移的大小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振动物体在一个周期内的位移为零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振动物体在一个周期内的路程等于</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倍振幅</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2982585035"/>
                  </a:ext>
                </a:extLst>
              </a:tr>
            </a:tbl>
          </a:graphicData>
        </a:graphic>
      </p:graphicFrame>
    </p:spTree>
    <p:extLst>
      <p:ext uri="{BB962C8B-B14F-4D97-AF65-F5344CB8AC3E}">
        <p14:creationId xmlns:p14="http://schemas.microsoft.com/office/powerpoint/2010/main" val="2539492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6604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注意：振动物体在四分之一周期内经过的路程可能等于振幅，可能大于振幅，也可能小于振幅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计时起点对应质点在三个特殊位置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两个最大位移处和一个平衡位置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计时起点对应质点在最大位移处和平衡位置之间且向平衡位置运动时，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计时起点对应质点在最大位移处和平衡位置之间且向最大位移处运动时，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23005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水平弹簧振子做简谐运动，其位移与时间的关系如图所示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写出该简谐运动的表达式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要求用正弦函数表示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953;FounderCES"/>
          <p:cNvPicPr/>
          <p:nvPr/>
        </p:nvPicPr>
        <p:blipFill>
          <a:blip r:embed="rId2"/>
          <a:stretch>
            <a:fillRect/>
          </a:stretch>
        </p:blipFill>
        <p:spPr>
          <a:xfrm>
            <a:off x="478582" y="905454"/>
            <a:ext cx="1127935" cy="363305"/>
          </a:xfrm>
          <a:prstGeom prst="rect">
            <a:avLst/>
          </a:prstGeom>
        </p:spPr>
      </p:pic>
      <p:pic>
        <p:nvPicPr>
          <p:cNvPr id="4" name="24答案.eps" descr="id:2147493967;FounderCES"/>
          <p:cNvPicPr/>
          <p:nvPr/>
        </p:nvPicPr>
        <p:blipFill>
          <a:blip r:embed="rId3"/>
          <a:stretch>
            <a:fillRect/>
          </a:stretch>
        </p:blipFill>
        <p:spPr>
          <a:xfrm>
            <a:off x="574439" y="3401173"/>
            <a:ext cx="912255" cy="324991"/>
          </a:xfrm>
          <a:prstGeom prst="rect">
            <a:avLst/>
          </a:prstGeom>
        </p:spPr>
      </p:pic>
      <mc:AlternateContent xmlns:mc="http://schemas.openxmlformats.org/markup-compatibility/2006" xmlns:a14="http://schemas.microsoft.com/office/drawing/2010/main">
        <mc:Choice Requires="a14">
          <p:sp>
            <p:nvSpPr>
              <p:cNvPr id="6" name="矩形 5"/>
              <p:cNvSpPr/>
              <p:nvPr/>
            </p:nvSpPr>
            <p:spPr>
              <a:xfrm>
                <a:off x="1558702" y="3251725"/>
                <a:ext cx="3264420" cy="645048"/>
              </a:xfrm>
              <a:prstGeom prst="rect">
                <a:avLst/>
              </a:prstGeom>
            </p:spPr>
            <p:txBody>
              <a:bodyPr wrap="none">
                <a:spAutoFit/>
              </a:bodyPr>
              <a:lstStyle/>
              <a:p>
                <a:r>
                  <a:rPr lang="en-US" altLang="zh-CN" sz="2400" i="1" smtClean="0">
                    <a:solidFill>
                      <a:schemeClr val="tx1"/>
                    </a:solidFill>
                  </a:rPr>
                  <a:t>x</a:t>
                </a:r>
                <a:r>
                  <a:rPr lang="zh-CN" altLang="zh-CN" sz="2400">
                    <a:solidFill>
                      <a:schemeClr val="tx1"/>
                    </a:solidFill>
                    <a:cs typeface="Times New Roman" panose="02020603050405020304" pitchFamily="18" charset="0"/>
                  </a:rPr>
                  <a:t>＝</a:t>
                </a:r>
                <a:r>
                  <a:rPr lang="en-US" altLang="zh-CN" sz="2400">
                    <a:solidFill>
                      <a:schemeClr val="tx1"/>
                    </a:solidFill>
                  </a:rPr>
                  <a:t>2sin</a:t>
                </a:r>
                <a14:m>
                  <m:oMath xmlns:m="http://schemas.openxmlformats.org/officeDocument/2006/math">
                    <m:d>
                      <m:dPr>
                        <m:ctrlPr>
                          <a:rPr lang="zh-CN" altLang="zh-CN" sz="2400" i="1">
                            <a:solidFill>
                              <a:schemeClr val="tx1"/>
                            </a:solidFill>
                            <a:latin typeface="Cambria Math" panose="02040503050406030204" pitchFamily="18" charset="0"/>
                            <a:ea typeface="Cambria Math" panose="02040503050406030204" pitchFamily="18" charset="0"/>
                          </a:rPr>
                        </m:ctrlPr>
                      </m:dPr>
                      <m:e>
                        <m:r>
                          <a:rPr lang="en-US" altLang="zh-CN" sz="2400" i="1">
                            <a:solidFill>
                              <a:schemeClr val="tx1"/>
                            </a:solidFill>
                            <a:latin typeface="Cambria Math" panose="02040503050406030204" pitchFamily="18" charset="0"/>
                            <a:cs typeface="Times New Roman" panose="02020603050405020304" pitchFamily="18" charset="0"/>
                          </a:rPr>
                          <m:t>𝟏𝟎𝟎</m:t>
                        </m:r>
                        <m:r>
                          <a:rPr lang="en-US" altLang="zh-CN" sz="2400" i="1">
                            <a:solidFill>
                              <a:schemeClr val="tx1"/>
                            </a:solidFill>
                            <a:latin typeface="Cambria Math" panose="02040503050406030204" pitchFamily="18" charset="0"/>
                            <a:cs typeface="Times New Roman" panose="02020603050405020304" pitchFamily="18" charset="0"/>
                          </a:rPr>
                          <m:t>𝛑</m:t>
                        </m:r>
                        <m:r>
                          <a:rPr lang="en-US" altLang="zh-CN" sz="2400" i="1">
                            <a:solidFill>
                              <a:schemeClr val="tx1"/>
                            </a:solidFill>
                            <a:latin typeface="Cambria Math" panose="02040503050406030204" pitchFamily="18" charset="0"/>
                            <a:cs typeface="Times New Roman" panose="02020603050405020304" pitchFamily="18" charset="0"/>
                          </a:rPr>
                          <m:t>𝒕</m:t>
                        </m:r>
                        <m:r>
                          <a:rPr lang="zh-CN" altLang="zh-CN" sz="2400" i="1">
                            <a:solidFill>
                              <a:schemeClr val="tx1"/>
                            </a:solidFill>
                            <a:latin typeface="Cambria Math" panose="02040503050406030204" pitchFamily="18" charset="0"/>
                            <a:cs typeface="Times New Roman" panose="02020603050405020304" pitchFamily="18" charset="0"/>
                          </a:rPr>
                          <m:t>－</m:t>
                        </m:r>
                        <m:f>
                          <m:fPr>
                            <m:ctrlPr>
                              <a:rPr lang="zh-CN" altLang="zh-CN" sz="2400" i="1">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𝛑</m:t>
                            </m:r>
                          </m:num>
                          <m:den>
                            <m:r>
                              <a:rPr lang="en-US" altLang="zh-CN" sz="2400" i="1">
                                <a:solidFill>
                                  <a:schemeClr val="tx1"/>
                                </a:solidFill>
                                <a:latin typeface="Cambria Math" panose="02040503050406030204" pitchFamily="18" charset="0"/>
                                <a:cs typeface="Times New Roman" panose="02020603050405020304" pitchFamily="18" charset="0"/>
                              </a:rPr>
                              <m:t>𝟐</m:t>
                            </m:r>
                          </m:den>
                        </m:f>
                      </m:e>
                    </m:d>
                  </m:oMath>
                </a14:m>
                <a:r>
                  <a:rPr lang="en-US" altLang="zh-CN" sz="2400">
                    <a:solidFill>
                      <a:schemeClr val="tx1"/>
                    </a:solidFill>
                  </a:rPr>
                  <a:t>cm</a:t>
                </a:r>
                <a:endParaRPr lang="zh-CN" altLang="en-US">
                  <a:solidFill>
                    <a:schemeClr val="tx1"/>
                  </a:solidFill>
                </a:endParaRPr>
              </a:p>
            </p:txBody>
          </p:sp>
        </mc:Choice>
        <mc:Fallback xmlns="">
          <p:sp>
            <p:nvSpPr>
              <p:cNvPr id="6" name="矩形 5"/>
              <p:cNvSpPr>
                <a:spLocks noRot="1" noChangeAspect="1" noMove="1" noResize="1" noEditPoints="1" noAdjustHandles="1" noChangeArrowheads="1" noChangeShapeType="1" noTextEdit="1"/>
              </p:cNvSpPr>
              <p:nvPr/>
            </p:nvSpPr>
            <p:spPr>
              <a:xfrm>
                <a:off x="1558702" y="3251725"/>
                <a:ext cx="3264420" cy="645048"/>
              </a:xfrm>
              <a:prstGeom prst="rect">
                <a:avLst/>
              </a:prstGeom>
              <a:blipFill>
                <a:blip r:embed="rId4"/>
                <a:stretch>
                  <a:fillRect l="-2991" r="-1869" b="-6604"/>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内容占位符 1"/>
              <p:cNvSpPr txBox="1">
                <a:spLocks/>
              </p:cNvSpPr>
              <p:nvPr/>
            </p:nvSpPr>
            <p:spPr bwMode="auto">
              <a:xfrm>
                <a:off x="360854" y="3798172"/>
                <a:ext cx="11485848" cy="171906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初相位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rad/s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100π rad/s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则简谐运动的表达式为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2sin</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3798172"/>
                <a:ext cx="11485848" cy="1719060"/>
              </a:xfrm>
              <a:prstGeom prst="rect">
                <a:avLst/>
              </a:prstGeom>
              <a:blipFill>
                <a:blip r:embed="rId5"/>
                <a:stretch>
                  <a:fillRect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91177;FounderCES"/>
          <p:cNvPicPr/>
          <p:nvPr/>
        </p:nvPicPr>
        <p:blipFill>
          <a:blip r:embed="rId6"/>
          <a:stretch>
            <a:fillRect/>
          </a:stretch>
        </p:blipFill>
        <p:spPr>
          <a:xfrm>
            <a:off x="541308" y="4167743"/>
            <a:ext cx="801370" cy="285750"/>
          </a:xfrm>
          <a:prstGeom prst="rect">
            <a:avLst/>
          </a:prstGeom>
        </p:spPr>
      </p:pic>
      <p:pic>
        <p:nvPicPr>
          <p:cNvPr id="9" name="24xb14.jpg" descr="id:2147491170;FounderCES"/>
          <p:cNvPicPr/>
          <p:nvPr/>
        </p:nvPicPr>
        <p:blipFill>
          <a:blip r:embed="rId7"/>
          <a:stretch>
            <a:fillRect/>
          </a:stretch>
        </p:blipFill>
        <p:spPr>
          <a:xfrm>
            <a:off x="5272774" y="1933532"/>
            <a:ext cx="3062137" cy="2034385"/>
          </a:xfrm>
          <a:prstGeom prst="rect">
            <a:avLst/>
          </a:prstGeom>
        </p:spPr>
      </p:pic>
    </p:spTree>
    <p:extLst>
      <p:ext uri="{BB962C8B-B14F-4D97-AF65-F5344CB8AC3E}">
        <p14:creationId xmlns:p14="http://schemas.microsoft.com/office/powerpoint/2010/main" val="391122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646331"/>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0.25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时振动物体的位移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答案.eps" descr="id:2147493967;FounderCES"/>
          <p:cNvPicPr/>
          <p:nvPr/>
        </p:nvPicPr>
        <p:blipFill>
          <a:blip r:embed="rId2"/>
          <a:stretch>
            <a:fillRect/>
          </a:stretch>
        </p:blipFill>
        <p:spPr>
          <a:xfrm>
            <a:off x="574439" y="3177196"/>
            <a:ext cx="912255" cy="324991"/>
          </a:xfrm>
          <a:prstGeom prst="rect">
            <a:avLst/>
          </a:prstGeom>
        </p:spPr>
      </p:pic>
      <mc:AlternateContent xmlns:mc="http://schemas.openxmlformats.org/markup-compatibility/2006" xmlns:a14="http://schemas.microsoft.com/office/drawing/2010/main">
        <mc:Choice Requires="a14">
          <p:sp>
            <p:nvSpPr>
              <p:cNvPr id="7" name="矩形 6"/>
              <p:cNvSpPr/>
              <p:nvPr/>
            </p:nvSpPr>
            <p:spPr>
              <a:xfrm>
                <a:off x="1472490" y="3076558"/>
                <a:ext cx="1273234" cy="497637"/>
              </a:xfrm>
              <a:prstGeom prst="rect">
                <a:avLst/>
              </a:prstGeom>
            </p:spPr>
            <p:txBody>
              <a:bodyPr wrap="none">
                <a:spAutoFit/>
              </a:bodyPr>
              <a:lstStyle/>
              <a:p>
                <a:r>
                  <a:rPr lang="zh-CN" altLang="zh-CN" sz="2400" smtClean="0">
                    <a:solidFill>
                      <a:schemeClr val="tx1"/>
                    </a:solidFill>
                    <a:cs typeface="Times New Roman" panose="02020603050405020304" pitchFamily="18" charset="0"/>
                  </a:rPr>
                  <a:t>－</a:t>
                </a:r>
                <a14:m>
                  <m:oMath xmlns:m="http://schemas.openxmlformats.org/officeDocument/2006/math">
                    <m:rad>
                      <m:radPr>
                        <m:degHide m:val="on"/>
                        <m:ctrlPr>
                          <a:rPr lang="zh-CN" altLang="zh-CN" sz="2400" i="1">
                            <a:solidFill>
                              <a:schemeClr val="tx1"/>
                            </a:solidFill>
                            <a:latin typeface="Cambria Math" panose="02040503050406030204" pitchFamily="18" charset="0"/>
                            <a:ea typeface="Cambria Math" panose="02040503050406030204" pitchFamily="18" charset="0"/>
                          </a:rPr>
                        </m:ctrlPr>
                      </m:radPr>
                      <m:deg/>
                      <m:e>
                        <m:r>
                          <a:rPr lang="en-US" altLang="zh-CN" sz="2400" i="1">
                            <a:solidFill>
                              <a:schemeClr val="tx1"/>
                            </a:solidFill>
                            <a:latin typeface="Cambria Math" panose="02040503050406030204" pitchFamily="18" charset="0"/>
                            <a:cs typeface="Times New Roman" panose="02020603050405020304" pitchFamily="18" charset="0"/>
                          </a:rPr>
                          <m:t>𝟐</m:t>
                        </m:r>
                      </m:e>
                    </m:rad>
                  </m:oMath>
                </a14:m>
                <a:r>
                  <a:rPr lang="en-US" altLang="zh-CN" sz="2400">
                    <a:solidFill>
                      <a:schemeClr val="tx1"/>
                    </a:solidFill>
                  </a:rPr>
                  <a:t>cm</a:t>
                </a:r>
                <a:endParaRPr lang="zh-CN" altLang="en-US">
                  <a:solidFill>
                    <a:schemeClr val="tx1"/>
                  </a:solidFill>
                </a:endParaRPr>
              </a:p>
            </p:txBody>
          </p:sp>
        </mc:Choice>
        <mc:Fallback xmlns="">
          <p:sp>
            <p:nvSpPr>
              <p:cNvPr id="7" name="矩形 6"/>
              <p:cNvSpPr>
                <a:spLocks noRot="1" noChangeAspect="1" noMove="1" noResize="1" noEditPoints="1" noAdjustHandles="1" noChangeArrowheads="1" noChangeShapeType="1" noTextEdit="1"/>
              </p:cNvSpPr>
              <p:nvPr/>
            </p:nvSpPr>
            <p:spPr>
              <a:xfrm>
                <a:off x="1472490" y="3076558"/>
                <a:ext cx="1273234" cy="497637"/>
              </a:xfrm>
              <a:prstGeom prst="rect">
                <a:avLst/>
              </a:prstGeom>
              <a:blipFill>
                <a:blip r:embed="rId3"/>
                <a:stretch>
                  <a:fillRect l="-7692" t="-7407" r="-6731" b="-28395"/>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内容占位符 1"/>
              <p:cNvSpPr txBox="1">
                <a:spLocks/>
              </p:cNvSpPr>
              <p:nvPr/>
            </p:nvSpPr>
            <p:spPr bwMode="auto">
              <a:xfrm>
                <a:off x="360854" y="3502187"/>
                <a:ext cx="11485848" cy="165500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代入简谐运动表达式得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2sin</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2sin</a:t>
                </a:r>
              </a:p>
              <a:p>
                <a:pPr algn="l" eaLnBrk="1"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3502187"/>
                <a:ext cx="11485848" cy="1655005"/>
              </a:xfrm>
              <a:prstGeom prst="rect">
                <a:avLst/>
              </a:prstGeom>
              <a:blipFill>
                <a:blip r:embed="rId4"/>
                <a:stretch>
                  <a:fillRect l="-7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24解析.eps" descr="id:2147491177;FounderCES"/>
          <p:cNvPicPr/>
          <p:nvPr/>
        </p:nvPicPr>
        <p:blipFill>
          <a:blip r:embed="rId5"/>
          <a:stretch>
            <a:fillRect/>
          </a:stretch>
        </p:blipFill>
        <p:spPr>
          <a:xfrm>
            <a:off x="550590" y="3883693"/>
            <a:ext cx="801370" cy="285750"/>
          </a:xfrm>
          <a:prstGeom prst="rect">
            <a:avLst/>
          </a:prstGeom>
        </p:spPr>
      </p:pic>
      <p:pic>
        <p:nvPicPr>
          <p:cNvPr id="10" name="24xb14.jpg" descr="id:2147491170;FounderCES"/>
          <p:cNvPicPr/>
          <p:nvPr/>
        </p:nvPicPr>
        <p:blipFill>
          <a:blip r:embed="rId6"/>
          <a:stretch>
            <a:fillRect/>
          </a:stretch>
        </p:blipFill>
        <p:spPr>
          <a:xfrm>
            <a:off x="4871070" y="1498939"/>
            <a:ext cx="3123654" cy="2075255"/>
          </a:xfrm>
          <a:prstGeom prst="rect">
            <a:avLst/>
          </a:prstGeom>
        </p:spPr>
      </p:pic>
    </p:spTree>
    <p:extLst>
      <p:ext uri="{BB962C8B-B14F-4D97-AF65-F5344CB8AC3E}">
        <p14:creationId xmlns:p14="http://schemas.microsoft.com/office/powerpoint/2010/main" val="413564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ea typeface="宋体" panose="02010600030101010101" pitchFamily="2" charset="-122"/>
                <a:cs typeface="Times New Roman" panose="02020603050405020304" pitchFamily="18" charset="0"/>
              </a:rPr>
              <a:t>8.5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的时间内，振动物体通过的路程为多大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342678" y="3251542"/>
            <a:ext cx="962123" cy="461665"/>
          </a:xfrm>
          <a:prstGeom prst="rect">
            <a:avLst/>
          </a:prstGeom>
        </p:spPr>
        <p:txBody>
          <a:bodyPr wrap="none">
            <a:spAutoFit/>
          </a:bodyPr>
          <a:lstStyle/>
          <a:p>
            <a:r>
              <a:rPr lang="en-US" altLang="zh-CN" sz="2400" smtClean="0">
                <a:solidFill>
                  <a:srgbClr val="000000"/>
                </a:solidFill>
              </a:rPr>
              <a:t>34 cm</a:t>
            </a:r>
            <a:endParaRPr lang="zh-CN" altLang="en-US"/>
          </a:p>
        </p:txBody>
      </p:sp>
      <p:pic>
        <p:nvPicPr>
          <p:cNvPr id="5" name="24答案.eps" descr="id:2147491184;FounderCES"/>
          <p:cNvPicPr/>
          <p:nvPr/>
        </p:nvPicPr>
        <p:blipFill>
          <a:blip r:embed="rId2"/>
          <a:stretch>
            <a:fillRect/>
          </a:stretch>
        </p:blipFill>
        <p:spPr>
          <a:xfrm>
            <a:off x="478582" y="3326874"/>
            <a:ext cx="864096" cy="308161"/>
          </a:xfrm>
          <a:prstGeom prst="rect">
            <a:avLst/>
          </a:prstGeom>
        </p:spPr>
      </p:pic>
      <mc:AlternateContent xmlns:mc="http://schemas.openxmlformats.org/markup-compatibility/2006">
        <mc:Choice xmlns:a14="http://schemas.microsoft.com/office/drawing/2010/main" Requires="a14">
          <p:sp>
            <p:nvSpPr>
              <p:cNvPr id="6" name="内容占位符 2"/>
              <p:cNvSpPr txBox="1">
                <a:spLocks/>
              </p:cNvSpPr>
              <p:nvPr/>
            </p:nvSpPr>
            <p:spPr bwMode="auto">
              <a:xfrm>
                <a:off x="360854" y="3641199"/>
                <a:ext cx="11485848" cy="144398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所以振动物体通过的路程为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34 cm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2"/>
              <p:cNvSpPr txBox="1">
                <a:spLocks noRot="1" noChangeAspect="1" noMove="1" noResize="1" noEditPoints="1" noAdjustHandles="1" noChangeArrowheads="1" noChangeShapeType="1" noTextEdit="1"/>
              </p:cNvSpPr>
              <p:nvPr/>
            </p:nvSpPr>
            <p:spPr bwMode="auto">
              <a:xfrm>
                <a:off x="360854" y="3641199"/>
                <a:ext cx="11485848" cy="1443985"/>
              </a:xfrm>
              <a:prstGeom prst="rect">
                <a:avLst/>
              </a:prstGeom>
              <a:blipFill>
                <a:blip r:embed="rId3"/>
                <a:stretch>
                  <a:fillRect l="-796" r="-849" b="-421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91177;FounderCES"/>
          <p:cNvPicPr/>
          <p:nvPr/>
        </p:nvPicPr>
        <p:blipFill>
          <a:blip r:embed="rId4"/>
          <a:stretch>
            <a:fillRect/>
          </a:stretch>
        </p:blipFill>
        <p:spPr>
          <a:xfrm>
            <a:off x="478582" y="4019823"/>
            <a:ext cx="801370" cy="285750"/>
          </a:xfrm>
          <a:prstGeom prst="rect">
            <a:avLst/>
          </a:prstGeom>
        </p:spPr>
      </p:pic>
      <p:pic>
        <p:nvPicPr>
          <p:cNvPr id="8" name="24xb14.jpg" descr="id:2147491170;FounderCES"/>
          <p:cNvPicPr/>
          <p:nvPr/>
        </p:nvPicPr>
        <p:blipFill>
          <a:blip r:embed="rId5"/>
          <a:stretch>
            <a:fillRect/>
          </a:stretch>
        </p:blipFill>
        <p:spPr>
          <a:xfrm>
            <a:off x="4998877" y="1435937"/>
            <a:ext cx="3427725" cy="2277270"/>
          </a:xfrm>
          <a:prstGeom prst="rect">
            <a:avLst/>
          </a:prstGeom>
        </p:spPr>
      </p:pic>
    </p:spTree>
    <p:extLst>
      <p:ext uri="{BB962C8B-B14F-4D97-AF65-F5344CB8AC3E}">
        <p14:creationId xmlns:p14="http://schemas.microsoft.com/office/powerpoint/2010/main" val="2633934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20688"/>
                <a:ext cx="11485848" cy="1373966"/>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振动物体从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开始经过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周期振动到平衡位置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某同学说再经过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时间，运动位移大小是振幅的一半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这种说法是否正确？请说明理由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620688"/>
                <a:ext cx="11485848" cy="1373966"/>
              </a:xfrm>
              <a:blipFill>
                <a:blip r:embed="rId2"/>
                <a:stretch>
                  <a:fillRect l="-796" r="-849" b="-800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内容占位符 1"/>
              <p:cNvSpPr txBox="1">
                <a:spLocks/>
              </p:cNvSpPr>
              <p:nvPr/>
            </p:nvSpPr>
            <p:spPr bwMode="auto">
              <a:xfrm>
                <a:off x="360854" y="3506048"/>
                <a:ext cx="11485848" cy="70032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该同学的说法错误</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此时振动物体的位移为</a:t>
                </a:r>
                <a14:m>
                  <m:oMath xmlns:m="http://schemas.openxmlformats.org/officeDocument/2006/math">
                    <m:rad>
                      <m:radPr>
                        <m:degHide m:val="on"/>
                        <m:ctrlPr>
                          <a:rPr lang="zh-CN" altLang="zh-CN" b="1" i="1">
                            <a:latin typeface="Cambria Math" panose="02040503050406030204" pitchFamily="18" charset="0"/>
                            <a:ea typeface="Cambria Math" panose="020405030504060302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smtClean="0">
                    <a:solidFill>
                      <a:srgbClr val="000000"/>
                    </a:solidFill>
                    <a:latin typeface="Times New Roman" panose="02020603050405020304" pitchFamily="18" charset="0"/>
                    <a:ea typeface="宋体" panose="02010600030101010101" pitchFamily="2" charset="-122"/>
                  </a:rPr>
                  <a:t> cm</a:t>
                </a:r>
                <a:r>
                  <a:rPr lang="zh-CN" altLang="zh-CN" b="1">
                    <a:solidFill>
                      <a:srgbClr val="000000"/>
                    </a:solidFill>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不等于振幅的一半</a:t>
                </a:r>
                <a:r>
                  <a:rPr lang="en-US" altLang="zh-CN" b="1">
                    <a:solidFill>
                      <a:srgbClr val="000000"/>
                    </a:solidFill>
                    <a:latin typeface="宋体" panose="02010600030101010101" pitchFamily="2" charset="-122"/>
                    <a:cs typeface="Times New Roman" panose="02020603050405020304" pitchFamily="18" charset="0"/>
                  </a:rPr>
                  <a:t>.</a:t>
                </a:r>
                <a:endParaRPr lang="zh-CN" altLang="en-US"/>
              </a:p>
            </p:txBody>
          </p:sp>
        </mc:Choice>
        <mc:Fallback>
          <p:sp>
            <p:nvSpPr>
              <p:cNvPr id="3" name="内容占位符 1"/>
              <p:cNvSpPr txBox="1">
                <a:spLocks noRot="1" noChangeAspect="1" noMove="1" noResize="1" noEditPoints="1" noAdjustHandles="1" noChangeArrowheads="1" noChangeShapeType="1" noTextEdit="1"/>
              </p:cNvSpPr>
              <p:nvPr/>
            </p:nvSpPr>
            <p:spPr bwMode="auto">
              <a:xfrm>
                <a:off x="360854" y="3506048"/>
                <a:ext cx="11485848" cy="700320"/>
              </a:xfrm>
              <a:prstGeom prst="rect">
                <a:avLst/>
              </a:prstGeom>
              <a:blipFill>
                <a:blip r:embed="rId3"/>
                <a:stretch>
                  <a:fillRect b="-782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24答案.eps" descr="id:2147491184;FounderCES"/>
          <p:cNvPicPr/>
          <p:nvPr/>
        </p:nvPicPr>
        <p:blipFill>
          <a:blip r:embed="rId4"/>
          <a:stretch>
            <a:fillRect/>
          </a:stretch>
        </p:blipFill>
        <p:spPr>
          <a:xfrm>
            <a:off x="533306" y="3699045"/>
            <a:ext cx="881380" cy="314325"/>
          </a:xfrm>
          <a:prstGeom prst="rect">
            <a:avLst/>
          </a:prstGeom>
        </p:spPr>
      </p:pic>
      <mc:AlternateContent xmlns:mc="http://schemas.openxmlformats.org/markup-compatibility/2006">
        <mc:Choice xmlns:a14="http://schemas.microsoft.com/office/drawing/2010/main" Requires="a14">
          <p:sp>
            <p:nvSpPr>
              <p:cNvPr id="5" name="内容占位符 4"/>
              <p:cNvSpPr txBox="1">
                <a:spLocks/>
              </p:cNvSpPr>
              <p:nvPr/>
            </p:nvSpPr>
            <p:spPr bwMode="auto">
              <a:xfrm>
                <a:off x="360854" y="4010104"/>
                <a:ext cx="11485848" cy="251524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振动物体从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开始经过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周期振动到平衡位置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再经过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振动物体的位移大小为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2sin</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d>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2sin</a:t>
                </a:r>
                <a:r>
                  <a:rPr lang="en-US" altLang="zh-CN" b="1">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100π</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宋体" panose="02010600030101010101" pitchFamily="2" charset="-122"/>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故该同学的说法错误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txBox="1">
                <a:spLocks noRot="1" noChangeAspect="1" noMove="1" noResize="1" noEditPoints="1" noAdjustHandles="1" noChangeArrowheads="1" noChangeShapeType="1" noTextEdit="1"/>
              </p:cNvSpPr>
              <p:nvPr/>
            </p:nvSpPr>
            <p:spPr bwMode="auto">
              <a:xfrm>
                <a:off x="360854" y="4010104"/>
                <a:ext cx="11485848" cy="2515240"/>
              </a:xfrm>
              <a:prstGeom prst="rect">
                <a:avLst/>
              </a:prstGeom>
              <a:blipFill>
                <a:blip r:embed="rId5"/>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解析.eps" descr="id:2147491177;FounderCES"/>
          <p:cNvPicPr/>
          <p:nvPr/>
        </p:nvPicPr>
        <p:blipFill>
          <a:blip r:embed="rId6"/>
          <a:stretch>
            <a:fillRect/>
          </a:stretch>
        </p:blipFill>
        <p:spPr>
          <a:xfrm>
            <a:off x="514378" y="4379675"/>
            <a:ext cx="801370" cy="285750"/>
          </a:xfrm>
          <a:prstGeom prst="rect">
            <a:avLst/>
          </a:prstGeom>
        </p:spPr>
      </p:pic>
      <p:pic>
        <p:nvPicPr>
          <p:cNvPr id="7" name="24xb14.jpg" descr="id:2147491170;FounderCES"/>
          <p:cNvPicPr/>
          <p:nvPr/>
        </p:nvPicPr>
        <p:blipFill>
          <a:blip r:embed="rId7"/>
          <a:stretch>
            <a:fillRect/>
          </a:stretch>
        </p:blipFill>
        <p:spPr>
          <a:xfrm>
            <a:off x="5519142" y="1996711"/>
            <a:ext cx="2304256" cy="1530874"/>
          </a:xfrm>
          <a:prstGeom prst="rect">
            <a:avLst/>
          </a:prstGeom>
        </p:spPr>
      </p:pic>
    </p:spTree>
    <p:extLst>
      <p:ext uri="{BB962C8B-B14F-4D97-AF65-F5344CB8AC3E}">
        <p14:creationId xmlns:p14="http://schemas.microsoft.com/office/powerpoint/2010/main" val="728088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55193"/>
            <a:ext cx="11512136" cy="3077863"/>
          </a:xfrm>
          <a:prstGeom prst="rect">
            <a:avLst/>
          </a:prstGeom>
        </p:spPr>
      </p:pic>
      <p:sp>
        <p:nvSpPr>
          <p:cNvPr id="2" name="内容占位符 1"/>
          <p:cNvSpPr>
            <a:spLocks noGrp="1"/>
          </p:cNvSpPr>
          <p:nvPr>
            <p:ph idx="1"/>
          </p:nvPr>
        </p:nvSpPr>
        <p:spPr>
          <a:xfrm>
            <a:off x="360854" y="908720"/>
            <a:ext cx="11485848" cy="2862322"/>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根据图像求出简谐运动的振幅、周期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写出简谐运动的表达式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将时间代入该简谐运动的表达式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即可求解位移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根据一个周期内振动四个振幅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先确定时间为周期的多少倍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从而求出振动物体通过的路程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根据振动方程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求出再</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经过</a:t>
            </a: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时间</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振动物体的位移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然后作出判断</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eps" descr="id:2147490213;FounderCES"/>
          <p:cNvPicPr/>
          <p:nvPr/>
        </p:nvPicPr>
        <p:blipFill>
          <a:blip r:embed="rId3"/>
          <a:stretch>
            <a:fillRect/>
          </a:stretch>
        </p:blipFill>
        <p:spPr>
          <a:xfrm>
            <a:off x="406574" y="980728"/>
            <a:ext cx="2030256" cy="422970"/>
          </a:xfrm>
          <a:prstGeom prst="rect">
            <a:avLst/>
          </a:prstGeom>
        </p:spPr>
      </p:pic>
      <mc:AlternateContent xmlns:mc="http://schemas.openxmlformats.org/markup-compatibility/2006" xmlns:a14="http://schemas.microsoft.com/office/drawing/2010/main">
        <mc:Choice Requires="a14">
          <p:sp>
            <p:nvSpPr>
              <p:cNvPr id="6" name="矩形 5"/>
              <p:cNvSpPr/>
              <p:nvPr/>
            </p:nvSpPr>
            <p:spPr>
              <a:xfrm>
                <a:off x="4583038" y="3140968"/>
                <a:ext cx="409086" cy="66864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zh-CN" altLang="zh-CN" sz="20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cs typeface="Times New Roman" panose="02020603050405020304" pitchFamily="18" charset="0"/>
                            </a:rPr>
                            <m:t>𝑻</m:t>
                          </m:r>
                        </m:num>
                        <m:den>
                          <m:r>
                            <a:rPr lang="en-US" altLang="zh-CN" sz="2000" b="1" i="1">
                              <a:solidFill>
                                <a:srgbClr val="000000"/>
                              </a:solidFill>
                              <a:latin typeface="Cambria Math" panose="02040503050406030204" pitchFamily="18" charset="0"/>
                              <a:cs typeface="Times New Roman" panose="02020603050405020304" pitchFamily="18" charset="0"/>
                            </a:rPr>
                            <m:t>𝟖</m:t>
                          </m:r>
                        </m:den>
                      </m:f>
                    </m:oMath>
                  </m:oMathPara>
                </a14:m>
                <a:endParaRPr lang="zh-CN" altLang="en-US" sz="2000"/>
              </a:p>
            </p:txBody>
          </p:sp>
        </mc:Choice>
        <mc:Fallback xmlns="">
          <p:sp>
            <p:nvSpPr>
              <p:cNvPr id="6" name="矩形 5"/>
              <p:cNvSpPr>
                <a:spLocks noRot="1" noChangeAspect="1" noMove="1" noResize="1" noEditPoints="1" noAdjustHandles="1" noChangeArrowheads="1" noChangeShapeType="1" noTextEdit="1"/>
              </p:cNvSpPr>
              <p:nvPr/>
            </p:nvSpPr>
            <p:spPr>
              <a:xfrm>
                <a:off x="4583038" y="3140968"/>
                <a:ext cx="409086" cy="668645"/>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8793993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内容占位符 6"/>
              <p:cNvSpPr>
                <a:spLocks noGrp="1"/>
              </p:cNvSpPr>
              <p:nvPr>
                <p:ph idx="1"/>
              </p:nvPr>
            </p:nvSpPr>
            <p:spPr>
              <a:xfrm>
                <a:off x="360854" y="746120"/>
                <a:ext cx="11485848" cy="4175310"/>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的周期性和对称性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周期性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简谐运动是一种周而复始的周期性运动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两时刻振动物体在同一位置，物体运动情况完全相同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d>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两时刻物理量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大小相等，方向相反</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6"/>
              <p:cNvSpPr>
                <a:spLocks noGrp="1" noRot="1" noChangeAspect="1" noMove="1" noResize="1" noEditPoints="1" noAdjustHandles="1" noChangeArrowheads="1" noChangeShapeType="1" noTextEdit="1"/>
              </p:cNvSpPr>
              <p:nvPr>
                <p:ph idx="1"/>
              </p:nvPr>
            </p:nvSpPr>
            <p:spPr>
              <a:xfrm>
                <a:off x="360854" y="746120"/>
                <a:ext cx="11485848" cy="4175310"/>
              </a:xfrm>
              <a:blipFill>
                <a:blip r:embed="rId2"/>
                <a:stretch>
                  <a:fillRect l="-796" r="-849" b="-1898"/>
                </a:stretch>
              </a:blipFill>
            </p:spPr>
            <p:txBody>
              <a:bodyPr/>
              <a:lstStyle/>
              <a:p>
                <a:r>
                  <a:rPr lang="zh-CN" altLang="en-US">
                    <a:noFill/>
                  </a:rPr>
                  <a:t> </a:t>
                </a:r>
              </a:p>
            </p:txBody>
          </p:sp>
        </mc:Fallback>
      </mc:AlternateContent>
      <p:pic>
        <p:nvPicPr>
          <p:cNvPr id="8" name="要点2.eps" descr="id:2147491198;FounderCES"/>
          <p:cNvPicPr/>
          <p:nvPr/>
        </p:nvPicPr>
        <p:blipFill>
          <a:blip r:embed="rId3"/>
          <a:stretch>
            <a:fillRect/>
          </a:stretch>
        </p:blipFill>
        <p:spPr>
          <a:xfrm>
            <a:off x="406574" y="908720"/>
            <a:ext cx="1054789" cy="370535"/>
          </a:xfrm>
          <a:prstGeom prst="rect">
            <a:avLst/>
          </a:prstGeom>
        </p:spPr>
      </p:pic>
    </p:spTree>
    <p:extLst>
      <p:ext uri="{BB962C8B-B14F-4D97-AF65-F5344CB8AC3E}">
        <p14:creationId xmlns:p14="http://schemas.microsoft.com/office/powerpoint/2010/main" val="2840577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2792239"/>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振动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特征的描述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振幅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定义：振动物体离开平衡位置的最大距离，用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物理意义：表示振动的强弱，是标量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全振动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93868;FounderCES"/>
          <p:cNvPicPr/>
          <p:nvPr/>
        </p:nvPicPr>
        <p:blipFill>
          <a:blip r:embed="rId2"/>
          <a:stretch>
            <a:fillRect/>
          </a:stretch>
        </p:blipFill>
        <p:spPr>
          <a:xfrm>
            <a:off x="2494806" y="883444"/>
            <a:ext cx="6966049" cy="601340"/>
          </a:xfrm>
          <a:prstGeom prst="rect">
            <a:avLst/>
          </a:prstGeom>
        </p:spPr>
      </p:pic>
      <p:pic>
        <p:nvPicPr>
          <p:cNvPr id="4" name="知识点1.eps" descr="id:2147493875;FounderCES"/>
          <p:cNvPicPr/>
          <p:nvPr/>
        </p:nvPicPr>
        <p:blipFill>
          <a:blip r:embed="rId3"/>
          <a:stretch>
            <a:fillRect/>
          </a:stretch>
        </p:blipFill>
        <p:spPr>
          <a:xfrm>
            <a:off x="457210" y="1722978"/>
            <a:ext cx="1236455" cy="341745"/>
          </a:xfrm>
          <a:prstGeom prst="rect">
            <a:avLst/>
          </a:prstGeom>
        </p:spPr>
      </p:pic>
      <p:pic>
        <p:nvPicPr>
          <p:cNvPr id="5" name="hjqw06n.jpg" descr="id:2147491084;FounderCES"/>
          <p:cNvPicPr/>
          <p:nvPr/>
        </p:nvPicPr>
        <p:blipFill>
          <a:blip r:embed="rId4"/>
          <a:stretch>
            <a:fillRect/>
          </a:stretch>
        </p:blipFill>
        <p:spPr>
          <a:xfrm>
            <a:off x="5231110" y="3880460"/>
            <a:ext cx="2247900" cy="1348740"/>
          </a:xfrm>
          <a:prstGeom prst="rect">
            <a:avLst/>
          </a:prstGeom>
        </p:spPr>
      </p:pic>
      <p:sp>
        <p:nvSpPr>
          <p:cNvPr id="6" name="内容占位符 1"/>
          <p:cNvSpPr txBox="1">
            <a:spLocks/>
          </p:cNvSpPr>
          <p:nvPr/>
        </p:nvSpPr>
        <p:spPr bwMode="auto">
          <a:xfrm>
            <a:off x="360854" y="518099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12775" eaLnBrk="1"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振动物体以相同的速度相继通过同一位置所经历的过程，叫作一次全振动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类似于</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的一个完整振动过程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内容占位符 6"/>
              <p:cNvSpPr>
                <a:spLocks noGrp="1"/>
              </p:cNvSpPr>
              <p:nvPr>
                <p:ph idx="1"/>
              </p:nvPr>
            </p:nvSpPr>
            <p:spPr>
              <a:xfrm>
                <a:off x="360854" y="746120"/>
                <a:ext cx="11485848" cy="2583400"/>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e>
                    </m:d>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时刻物体处于平衡位置，则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时刻位于最大位移处，反之亦然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注意：做简谐运动的物体经过一个周期或几个周期后，能回到原来的状态，因此在处理实际问题中要注意到</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多解的可能性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6"/>
              <p:cNvSpPr>
                <a:spLocks noGrp="1" noRot="1" noChangeAspect="1" noMove="1" noResize="1" noEditPoints="1" noAdjustHandles="1" noChangeArrowheads="1" noChangeShapeType="1" noTextEdit="1"/>
              </p:cNvSpPr>
              <p:nvPr>
                <p:ph idx="1"/>
              </p:nvPr>
            </p:nvSpPr>
            <p:spPr>
              <a:xfrm>
                <a:off x="360854" y="746120"/>
                <a:ext cx="11485848" cy="2583400"/>
              </a:xfrm>
              <a:blipFill>
                <a:blip r:embed="rId2"/>
                <a:stretch>
                  <a:fillRect l="-796" r="-849" b="-94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3921536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对称性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在平衡位置两侧的对称点上，加速度、位移大小、速度大小等都分别相等；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对于平衡位置两侧的两组对称点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，质点通过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的时间、位移变化量大小，速度变化量大小等分别相等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注意：在具体问题中要注意利用简谐运动的周期性和对称性解题，提高灵活运用相应知识与方法解决问题的能力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3143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algn="dist"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振子的运动示意图如图所示，振动物体经</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点向右运动</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后到达</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点，又</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tabLst>
                <a:tab pos="6391275" algn="l"/>
              </a:tabLst>
            </a:pPr>
            <a:r>
              <a:rPr lang="en-US" altLang="zh-CN" sz="2300"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sz="2300"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到达</a:t>
            </a:r>
            <a:r>
              <a:rPr lang="en-US" altLang="zh-CN" sz="2300" b="1" i="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，此时速度为</a:t>
            </a:r>
            <a:r>
              <a:rPr lang="en-US"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中点</a:t>
            </a:r>
            <a:r>
              <a:rPr lang="en-US" altLang="zh-CN" b="1" i="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是平衡位置</a:t>
            </a:r>
            <a:r>
              <a:rPr lang="en-US" altLang="zh-CN" b="1"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b="1" i="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cm</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smtClean="0">
                <a:solidFill>
                  <a:srgbClr val="000000"/>
                </a:solidFill>
                <a:ea typeface="宋体" panose="02010600030101010101" pitchFamily="2" charset="-122"/>
                <a:cs typeface="Times New Roman" panose="02020603050405020304" pitchFamily="18" charset="0"/>
              </a:rPr>
              <a:t>4.1</a:t>
            </a:r>
            <a:r>
              <a:rPr lang="en-US"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cm</a:t>
            </a:r>
            <a:r>
              <a:rPr lang="en-US" altLang="zh-CN" b="1"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试求：</a:t>
            </a:r>
            <a:endParaRPr lang="zh-CN" altLang="zh-CN" sz="1200" spc="-9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弹簧振子振动的振幅和周期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1205;FounderCES"/>
          <p:cNvPicPr/>
          <p:nvPr/>
        </p:nvPicPr>
        <p:blipFill>
          <a:blip r:embed="rId2"/>
          <a:stretch>
            <a:fillRect/>
          </a:stretch>
        </p:blipFill>
        <p:spPr>
          <a:xfrm>
            <a:off x="478582" y="908720"/>
            <a:ext cx="1083890" cy="349374"/>
          </a:xfrm>
          <a:prstGeom prst="rect">
            <a:avLst/>
          </a:prstGeom>
        </p:spPr>
      </p:pic>
      <p:pic>
        <p:nvPicPr>
          <p:cNvPr id="4" name="24xb15.jpg" descr="id:2147491212;FounderCES"/>
          <p:cNvPicPr/>
          <p:nvPr/>
        </p:nvPicPr>
        <p:blipFill>
          <a:blip r:embed="rId3"/>
          <a:stretch>
            <a:fillRect/>
          </a:stretch>
        </p:blipFill>
        <p:spPr>
          <a:xfrm>
            <a:off x="5289488" y="2291757"/>
            <a:ext cx="4381500" cy="438150"/>
          </a:xfrm>
          <a:prstGeom prst="rect">
            <a:avLst/>
          </a:prstGeom>
        </p:spPr>
      </p:pic>
      <p:pic>
        <p:nvPicPr>
          <p:cNvPr id="5" name="24答案.eps" descr="id:2147491226;FounderCES"/>
          <p:cNvPicPr/>
          <p:nvPr/>
        </p:nvPicPr>
        <p:blipFill>
          <a:blip r:embed="rId4"/>
          <a:stretch>
            <a:fillRect/>
          </a:stretch>
        </p:blipFill>
        <p:spPr>
          <a:xfrm>
            <a:off x="558565" y="2558893"/>
            <a:ext cx="855705" cy="305330"/>
          </a:xfrm>
          <a:prstGeom prst="rect">
            <a:avLst/>
          </a:prstGeom>
        </p:spPr>
      </p:pic>
      <p:sp>
        <p:nvSpPr>
          <p:cNvPr id="7" name="矩形 6"/>
          <p:cNvSpPr/>
          <p:nvPr/>
        </p:nvSpPr>
        <p:spPr>
          <a:xfrm>
            <a:off x="1414270" y="2499075"/>
            <a:ext cx="1853392" cy="461665"/>
          </a:xfrm>
          <a:prstGeom prst="rect">
            <a:avLst/>
          </a:prstGeom>
        </p:spPr>
        <p:txBody>
          <a:bodyPr wrap="none">
            <a:spAutoFit/>
          </a:bodyPr>
          <a:lstStyle/>
          <a:p>
            <a:r>
              <a:rPr lang="en-US" altLang="zh-CN" sz="2400" smtClean="0">
                <a:solidFill>
                  <a:srgbClr val="000000"/>
                </a:solidFill>
              </a:rPr>
              <a:t>14.1 cm</a:t>
            </a:r>
            <a:r>
              <a:rPr lang="zh-CN" altLang="zh-CN" sz="2400">
                <a:solidFill>
                  <a:srgbClr val="000000"/>
                </a:solidFill>
                <a:cs typeface="Times New Roman" panose="02020603050405020304" pitchFamily="18" charset="0"/>
              </a:rPr>
              <a:t>　</a:t>
            </a:r>
            <a:r>
              <a:rPr lang="en-US" altLang="zh-CN" sz="2400" smtClean="0">
                <a:solidFill>
                  <a:srgbClr val="000000"/>
                </a:solidFill>
              </a:rPr>
              <a:t>8 s</a:t>
            </a:r>
            <a:endParaRPr lang="zh-CN" altLang="en-US"/>
          </a:p>
        </p:txBody>
      </p:sp>
      <mc:AlternateContent xmlns:mc="http://schemas.openxmlformats.org/markup-compatibility/2006">
        <mc:Choice xmlns:a14="http://schemas.microsoft.com/office/drawing/2010/main" Requires="a14">
          <p:sp>
            <p:nvSpPr>
              <p:cNvPr id="8" name="内容占位符 1"/>
              <p:cNvSpPr txBox="1">
                <a:spLocks/>
              </p:cNvSpPr>
              <p:nvPr/>
            </p:nvSpPr>
            <p:spPr bwMode="auto">
              <a:xfrm>
                <a:off x="360854" y="2924944"/>
                <a:ext cx="11485848" cy="256031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点向右运动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后到达</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是平衡位置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根据简谐运动的对称性可知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的时间与从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点的时间都是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点经</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到达</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点是物体运动的最右端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故从平衡位置到最右端的时间为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𝒂𝒃</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14.1 cm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60854" y="2924944"/>
                <a:ext cx="11485848" cy="2560316"/>
              </a:xfrm>
              <a:prstGeom prst="rect">
                <a:avLst/>
              </a:prstGeom>
              <a:blipFill>
                <a:blip r:embed="rId5"/>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24解析.eps" descr="id:2147493960;FounderCES"/>
          <p:cNvPicPr/>
          <p:nvPr/>
        </p:nvPicPr>
        <p:blipFill>
          <a:blip r:embed="rId6"/>
          <a:stretch>
            <a:fillRect/>
          </a:stretch>
        </p:blipFill>
        <p:spPr>
          <a:xfrm>
            <a:off x="505741" y="3122862"/>
            <a:ext cx="808161" cy="288032"/>
          </a:xfrm>
          <a:prstGeom prst="rect">
            <a:avLst/>
          </a:prstGeom>
        </p:spPr>
      </p:pic>
    </p:spTree>
    <p:extLst>
      <p:ext uri="{BB962C8B-B14F-4D97-AF65-F5344CB8AC3E}">
        <p14:creationId xmlns:p14="http://schemas.microsoft.com/office/powerpoint/2010/main" val="3661751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从物体经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点向右运动开始计时，该物体运动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通过的路程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xb15.jpg" descr="id:2147491212;FounderCES"/>
          <p:cNvPicPr/>
          <p:nvPr/>
        </p:nvPicPr>
        <p:blipFill>
          <a:blip r:embed="rId2"/>
          <a:stretch>
            <a:fillRect/>
          </a:stretch>
        </p:blipFill>
        <p:spPr>
          <a:xfrm>
            <a:off x="3913028" y="1556792"/>
            <a:ext cx="4381500" cy="438150"/>
          </a:xfrm>
          <a:prstGeom prst="rect">
            <a:avLst/>
          </a:prstGeom>
        </p:spPr>
      </p:pic>
      <p:pic>
        <p:nvPicPr>
          <p:cNvPr id="4" name="24答案.eps" descr="id:2147491226;FounderCES"/>
          <p:cNvPicPr/>
          <p:nvPr/>
        </p:nvPicPr>
        <p:blipFill>
          <a:blip r:embed="rId3"/>
          <a:stretch>
            <a:fillRect/>
          </a:stretch>
        </p:blipFill>
        <p:spPr>
          <a:xfrm>
            <a:off x="532484" y="1850984"/>
            <a:ext cx="855705" cy="305330"/>
          </a:xfrm>
          <a:prstGeom prst="rect">
            <a:avLst/>
          </a:prstGeom>
        </p:spPr>
      </p:pic>
      <p:sp>
        <p:nvSpPr>
          <p:cNvPr id="6" name="矩形 5"/>
          <p:cNvSpPr/>
          <p:nvPr/>
        </p:nvSpPr>
        <p:spPr>
          <a:xfrm>
            <a:off x="1414686" y="1772816"/>
            <a:ext cx="1056700" cy="461665"/>
          </a:xfrm>
          <a:prstGeom prst="rect">
            <a:avLst/>
          </a:prstGeom>
        </p:spPr>
        <p:txBody>
          <a:bodyPr wrap="none">
            <a:spAutoFit/>
          </a:bodyPr>
          <a:lstStyle/>
          <a:p>
            <a:r>
              <a:rPr lang="en-US" altLang="zh-CN" sz="2400" smtClean="0">
                <a:solidFill>
                  <a:srgbClr val="000000"/>
                </a:solidFill>
              </a:rPr>
              <a:t>1.51 m</a:t>
            </a:r>
            <a:endParaRPr lang="zh-CN" altLang="en-US"/>
          </a:p>
        </p:txBody>
      </p:sp>
      <p:sp>
        <p:nvSpPr>
          <p:cNvPr id="7" name="内容占位符 1"/>
          <p:cNvSpPr txBox="1">
            <a:spLocks/>
          </p:cNvSpPr>
          <p:nvPr/>
        </p:nvSpPr>
        <p:spPr bwMode="auto">
          <a:xfrm>
            <a:off x="360854" y="2225742"/>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由题意可知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物体向右经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点运动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则物体通过平衡位置</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后运动的时间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一个周期的路程为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内从</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点运动到平衡位置</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故运动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通过的路程</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cm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14.1 cm</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cm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151 cm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1.51 m</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3960;FounderCES"/>
          <p:cNvPicPr/>
          <p:nvPr/>
        </p:nvPicPr>
        <p:blipFill>
          <a:blip r:embed="rId4"/>
          <a:stretch>
            <a:fillRect/>
          </a:stretch>
        </p:blipFill>
        <p:spPr>
          <a:xfrm>
            <a:off x="496688" y="2432713"/>
            <a:ext cx="808161" cy="288032"/>
          </a:xfrm>
          <a:prstGeom prst="rect">
            <a:avLst/>
          </a:prstGeom>
        </p:spPr>
      </p:pic>
      <p:pic>
        <p:nvPicPr>
          <p:cNvPr id="9" name="图片 8"/>
          <p:cNvPicPr>
            <a:picLocks noChangeAspect="1"/>
          </p:cNvPicPr>
          <p:nvPr/>
        </p:nvPicPr>
        <p:blipFill>
          <a:blip r:embed="rId5"/>
          <a:stretch>
            <a:fillRect/>
          </a:stretch>
        </p:blipFill>
        <p:spPr>
          <a:xfrm>
            <a:off x="334566" y="4119360"/>
            <a:ext cx="11512136" cy="1181848"/>
          </a:xfrm>
          <a:prstGeom prst="rect">
            <a:avLst/>
          </a:prstGeom>
        </p:spPr>
      </p:pic>
      <p:sp>
        <p:nvSpPr>
          <p:cNvPr id="10" name="内容占位符 1"/>
          <p:cNvSpPr txBox="1">
            <a:spLocks/>
          </p:cNvSpPr>
          <p:nvPr/>
        </p:nvSpPr>
        <p:spPr bwMode="auto">
          <a:xfrm>
            <a:off x="360854" y="410087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本题要能正确分析物体的振动过程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抓住简谐运动的对称性来分析一次全振动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从而确定出周期</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关键提醒.eps" descr="id:2147490213;FounderCES"/>
          <p:cNvPicPr/>
          <p:nvPr/>
        </p:nvPicPr>
        <p:blipFill>
          <a:blip r:embed="rId6"/>
          <a:stretch>
            <a:fillRect/>
          </a:stretch>
        </p:blipFill>
        <p:spPr>
          <a:xfrm>
            <a:off x="406574" y="4244894"/>
            <a:ext cx="2030256" cy="422970"/>
          </a:xfrm>
          <a:prstGeom prst="rect">
            <a:avLst/>
          </a:prstGeom>
        </p:spPr>
      </p:pic>
    </p:spTree>
    <p:extLst>
      <p:ext uri="{BB962C8B-B14F-4D97-AF65-F5344CB8AC3E}">
        <p14:creationId xmlns:p14="http://schemas.microsoft.com/office/powerpoint/2010/main" val="110825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简谐运动图像的理解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可以从简谐运动的图像中直接读出某时刻质点的位移大小和方向、速度方向、质点的最大位移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可比较不同时刻质点位移、速度的大小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可以预测一段时间后质点位于平衡位置的正向还是负向，质点位移、速度的方向和大小的变化趋势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要点3.eps" descr="id:2147491240;FounderCES"/>
          <p:cNvPicPr/>
          <p:nvPr/>
        </p:nvPicPr>
        <p:blipFill>
          <a:blip r:embed="rId2"/>
          <a:stretch>
            <a:fillRect/>
          </a:stretch>
        </p:blipFill>
        <p:spPr>
          <a:xfrm>
            <a:off x="561270" y="908720"/>
            <a:ext cx="1069440" cy="375608"/>
          </a:xfrm>
          <a:prstGeom prst="rect">
            <a:avLst/>
          </a:prstGeom>
        </p:spPr>
      </p:pic>
    </p:spTree>
    <p:extLst>
      <p:ext uri="{BB962C8B-B14F-4D97-AF65-F5344CB8AC3E}">
        <p14:creationId xmlns:p14="http://schemas.microsoft.com/office/powerpoint/2010/main" val="34735992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如图所示为某物体做简谐运动的图像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mn-ea"/>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位移在增大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mn-ea"/>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速度在增大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mn-ea"/>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位移先减小后增大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mn-ea"/>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位移始终减小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典例3.eps" descr="id:2147491247;FounderCES"/>
          <p:cNvPicPr/>
          <p:nvPr/>
        </p:nvPicPr>
        <p:blipFill>
          <a:blip r:embed="rId2"/>
          <a:stretch>
            <a:fillRect/>
          </a:stretch>
        </p:blipFill>
        <p:spPr>
          <a:xfrm>
            <a:off x="406574" y="889835"/>
            <a:ext cx="1113384" cy="358899"/>
          </a:xfrm>
          <a:prstGeom prst="rect">
            <a:avLst/>
          </a:prstGeom>
        </p:spPr>
      </p:pic>
      <p:pic>
        <p:nvPicPr>
          <p:cNvPr id="6" name="hjwla189.jpg" descr="id:2147491254;FounderCES"/>
          <p:cNvPicPr/>
          <p:nvPr/>
        </p:nvPicPr>
        <p:blipFill>
          <a:blip r:embed="rId3"/>
          <a:stretch>
            <a:fillRect/>
          </a:stretch>
        </p:blipFill>
        <p:spPr>
          <a:xfrm>
            <a:off x="6299356" y="1412776"/>
            <a:ext cx="2547086" cy="1872208"/>
          </a:xfrm>
          <a:prstGeom prst="rect">
            <a:avLst/>
          </a:prstGeom>
        </p:spPr>
      </p:pic>
      <p:sp>
        <p:nvSpPr>
          <p:cNvPr id="8" name="矩形 7"/>
          <p:cNvSpPr/>
          <p:nvPr/>
        </p:nvSpPr>
        <p:spPr>
          <a:xfrm>
            <a:off x="6861807" y="3308506"/>
            <a:ext cx="1422184" cy="461665"/>
          </a:xfrm>
          <a:prstGeom prst="rect">
            <a:avLst/>
          </a:prstGeom>
        </p:spPr>
        <p:txBody>
          <a:bodyPr wrap="none">
            <a:spAutoFit/>
          </a:bodyPr>
          <a:lstStyle/>
          <a:p>
            <a:r>
              <a:rPr lang="en-US" altLang="zh-CN" sz="2400">
                <a:solidFill>
                  <a:srgbClr val="000000"/>
                </a:solidFill>
                <a:latin typeface="宋体" panose="02010600030101010101" pitchFamily="2" charset="-122"/>
                <a:cs typeface="Times New Roman" panose="02020603050405020304" pitchFamily="18" charset="0"/>
              </a:rPr>
              <a:t>(</a:t>
            </a:r>
            <a:r>
              <a:rPr lang="zh-CN" altLang="zh-CN" sz="2400">
                <a:solidFill>
                  <a:srgbClr val="000000"/>
                </a:solidFill>
                <a:cs typeface="Times New Roman" panose="02020603050405020304" pitchFamily="18" charset="0"/>
              </a:rPr>
              <a:t>第</a:t>
            </a:r>
            <a:r>
              <a:rPr lang="en-US" altLang="zh-CN" sz="2400">
                <a:solidFill>
                  <a:srgbClr val="000000"/>
                </a:solidFill>
              </a:rPr>
              <a:t>10</a:t>
            </a:r>
            <a:r>
              <a:rPr lang="zh-CN" altLang="zh-CN" sz="2400">
                <a:solidFill>
                  <a:srgbClr val="000000"/>
                </a:solidFill>
                <a:cs typeface="Times New Roman" panose="02020603050405020304" pitchFamily="18" charset="0"/>
              </a:rPr>
              <a:t>题</a:t>
            </a:r>
            <a:r>
              <a:rPr lang="en-US" altLang="zh-CN" sz="2400">
                <a:solidFill>
                  <a:srgbClr val="000000"/>
                </a:solidFill>
                <a:latin typeface="宋体" panose="02010600030101010101" pitchFamily="2" charset="-122"/>
                <a:cs typeface="Times New Roman" panose="02020603050405020304" pitchFamily="18" charset="0"/>
              </a:rPr>
              <a:t>)</a:t>
            </a:r>
            <a:endParaRPr lang="zh-CN" altLang="en-US"/>
          </a:p>
        </p:txBody>
      </p:sp>
      <p:sp>
        <p:nvSpPr>
          <p:cNvPr id="10" name="矩形 9"/>
          <p:cNvSpPr/>
          <p:nvPr/>
        </p:nvSpPr>
        <p:spPr>
          <a:xfrm>
            <a:off x="1355634" y="3573016"/>
            <a:ext cx="939681" cy="461665"/>
          </a:xfrm>
          <a:prstGeom prst="rect">
            <a:avLst/>
          </a:prstGeom>
        </p:spPr>
        <p:txBody>
          <a:bodyPr wrap="none">
            <a:spAutoFit/>
          </a:bodyPr>
          <a:lstStyle/>
          <a:p>
            <a:r>
              <a:rPr lang="en-US" altLang="zh-CN" sz="2400">
                <a:solidFill>
                  <a:srgbClr val="000000"/>
                </a:solidFill>
              </a:rPr>
              <a:t>A</a:t>
            </a:r>
            <a:r>
              <a:rPr lang="zh-CN" altLang="zh-CN" sz="2400">
                <a:solidFill>
                  <a:srgbClr val="000000"/>
                </a:solidFill>
                <a:cs typeface="Times New Roman" panose="02020603050405020304" pitchFamily="18" charset="0"/>
              </a:rPr>
              <a:t>、</a:t>
            </a:r>
            <a:r>
              <a:rPr lang="en-US" altLang="zh-CN" sz="2400">
                <a:solidFill>
                  <a:srgbClr val="000000"/>
                </a:solidFill>
              </a:rPr>
              <a:t>C</a:t>
            </a:r>
            <a:endParaRPr lang="zh-CN" altLang="en-US"/>
          </a:p>
        </p:txBody>
      </p:sp>
      <p:pic>
        <p:nvPicPr>
          <p:cNvPr id="11" name="24答案.eps" descr="id:2147491268;FounderCES"/>
          <p:cNvPicPr/>
          <p:nvPr/>
        </p:nvPicPr>
        <p:blipFill>
          <a:blip r:embed="rId4"/>
          <a:stretch>
            <a:fillRect/>
          </a:stretch>
        </p:blipFill>
        <p:spPr>
          <a:xfrm>
            <a:off x="478582" y="3649756"/>
            <a:ext cx="864096" cy="308186"/>
          </a:xfrm>
          <a:prstGeom prst="rect">
            <a:avLst/>
          </a:prstGeom>
        </p:spPr>
      </p:pic>
      <p:sp>
        <p:nvSpPr>
          <p:cNvPr id="12" name="内容占位符 3"/>
          <p:cNvSpPr txBox="1">
            <a:spLocks/>
          </p:cNvSpPr>
          <p:nvPr/>
        </p:nvSpPr>
        <p:spPr bwMode="auto">
          <a:xfrm>
            <a:off x="360854" y="405093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简谐运动中的位移是以平衡位置为初始位置计算的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smtClean="0">
                <a:solidFill>
                  <a:srgbClr val="000000"/>
                </a:solidFill>
                <a:latin typeface="+mn-ea"/>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位移在增大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速度在减小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latin typeface="+mn-ea"/>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位移先减小后增大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24解析.eps" descr="id:2147491261;FounderCES"/>
          <p:cNvPicPr/>
          <p:nvPr/>
        </p:nvPicPr>
        <p:blipFill>
          <a:blip r:embed="rId5"/>
          <a:stretch>
            <a:fillRect/>
          </a:stretch>
        </p:blipFill>
        <p:spPr>
          <a:xfrm>
            <a:off x="496366" y="4276493"/>
            <a:ext cx="792410" cy="282754"/>
          </a:xfrm>
          <a:prstGeom prst="rect">
            <a:avLst/>
          </a:prstGeom>
        </p:spPr>
      </p:pic>
    </p:spTree>
    <p:extLst>
      <p:ext uri="{BB962C8B-B14F-4D97-AF65-F5344CB8AC3E}">
        <p14:creationId xmlns:p14="http://schemas.microsoft.com/office/powerpoint/2010/main" val="1528060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弹簧振子从平衡位置拉开</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后放开，同时开始计时，其振动图像如图所示，则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内物体正在做加速度减小的加速运动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内物体正在做加速度增大的减速运动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内物体速度方向沿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轴正方向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时物体的位移大小一定等于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cm</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hjbdf328.jpg" descr="id:2147491282;FounderCES"/>
          <p:cNvPicPr/>
          <p:nvPr/>
        </p:nvPicPr>
        <p:blipFill>
          <a:blip r:embed="rId2"/>
          <a:stretch>
            <a:fillRect/>
          </a:stretch>
        </p:blipFill>
        <p:spPr>
          <a:xfrm>
            <a:off x="7607374" y="1844824"/>
            <a:ext cx="3809325" cy="2160240"/>
          </a:xfrm>
          <a:prstGeom prst="rect">
            <a:avLst/>
          </a:prstGeom>
        </p:spPr>
      </p:pic>
      <p:pic>
        <p:nvPicPr>
          <p:cNvPr id="8" name="24典例4.eps" descr="id:2147491275;FounderCES"/>
          <p:cNvPicPr/>
          <p:nvPr/>
        </p:nvPicPr>
        <p:blipFill>
          <a:blip r:embed="rId3"/>
          <a:stretch>
            <a:fillRect/>
          </a:stretch>
        </p:blipFill>
        <p:spPr>
          <a:xfrm>
            <a:off x="416050" y="881561"/>
            <a:ext cx="1187501" cy="382712"/>
          </a:xfrm>
          <a:prstGeom prst="rect">
            <a:avLst/>
          </a:prstGeom>
        </p:spPr>
      </p:pic>
      <p:sp>
        <p:nvSpPr>
          <p:cNvPr id="10" name="矩形 9"/>
          <p:cNvSpPr/>
          <p:nvPr/>
        </p:nvSpPr>
        <p:spPr>
          <a:xfrm>
            <a:off x="1359962" y="4191471"/>
            <a:ext cx="389850" cy="461665"/>
          </a:xfrm>
          <a:prstGeom prst="rect">
            <a:avLst/>
          </a:prstGeom>
        </p:spPr>
        <p:txBody>
          <a:bodyPr wrap="none">
            <a:spAutoFit/>
          </a:bodyPr>
          <a:lstStyle/>
          <a:p>
            <a:r>
              <a:rPr lang="en-US" altLang="zh-CN" sz="2400">
                <a:solidFill>
                  <a:srgbClr val="000000"/>
                </a:solidFill>
              </a:rPr>
              <a:t>B</a:t>
            </a:r>
            <a:endParaRPr lang="zh-CN" altLang="en-US"/>
          </a:p>
        </p:txBody>
      </p:sp>
      <p:pic>
        <p:nvPicPr>
          <p:cNvPr id="11" name="24答案.eps" descr="id:2147491296;FounderCES"/>
          <p:cNvPicPr/>
          <p:nvPr/>
        </p:nvPicPr>
        <p:blipFill>
          <a:blip r:embed="rId4"/>
          <a:stretch>
            <a:fillRect/>
          </a:stretch>
        </p:blipFill>
        <p:spPr>
          <a:xfrm>
            <a:off x="478582" y="4243527"/>
            <a:ext cx="881380" cy="314325"/>
          </a:xfrm>
          <a:prstGeom prst="rect">
            <a:avLst/>
          </a:prstGeom>
        </p:spPr>
      </p:pic>
    </p:spTree>
    <p:extLst>
      <p:ext uri="{BB962C8B-B14F-4D97-AF65-F5344CB8AC3E}">
        <p14:creationId xmlns:p14="http://schemas.microsoft.com/office/powerpoint/2010/main" val="171800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振动物体由平衡位置向负的最大位移处运动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加速度在增大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速度在减小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物体的速度方向沿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轴负方向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内振动物体做加速度增大的减速运动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0.15 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时物体的位移大小不等于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289;FounderCES"/>
          <p:cNvPicPr/>
          <p:nvPr/>
        </p:nvPicPr>
        <p:blipFill>
          <a:blip r:embed="rId2"/>
          <a:stretch>
            <a:fillRect/>
          </a:stretch>
        </p:blipFill>
        <p:spPr>
          <a:xfrm>
            <a:off x="487968" y="908720"/>
            <a:ext cx="854710" cy="304800"/>
          </a:xfrm>
          <a:prstGeom prst="rect">
            <a:avLst/>
          </a:prstGeom>
        </p:spPr>
      </p:pic>
      <p:pic>
        <p:nvPicPr>
          <p:cNvPr id="4" name="hjbdf328.jpg" descr="id:2147491282;FounderCES"/>
          <p:cNvPicPr/>
          <p:nvPr/>
        </p:nvPicPr>
        <p:blipFill>
          <a:blip r:embed="rId3"/>
          <a:stretch>
            <a:fillRect/>
          </a:stretch>
        </p:blipFill>
        <p:spPr>
          <a:xfrm>
            <a:off x="4583038" y="2564904"/>
            <a:ext cx="3809325" cy="2160240"/>
          </a:xfrm>
          <a:prstGeom prst="rect">
            <a:avLst/>
          </a:prstGeom>
        </p:spPr>
      </p:pic>
    </p:spTree>
    <p:extLst>
      <p:ext uri="{BB962C8B-B14F-4D97-AF65-F5344CB8AC3E}">
        <p14:creationId xmlns:p14="http://schemas.microsoft.com/office/powerpoint/2010/main" val="13718521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36712"/>
            <a:ext cx="11512136" cy="5184576"/>
          </a:xfrm>
          <a:prstGeom prst="rect">
            <a:avLst/>
          </a:prstGeom>
        </p:spPr>
      </p:pic>
      <p:sp>
        <p:nvSpPr>
          <p:cNvPr id="2" name="内容占位符 1"/>
          <p:cNvSpPr>
            <a:spLocks noGrp="1"/>
          </p:cNvSpPr>
          <p:nvPr>
            <p:ph idx="1"/>
          </p:nvPr>
        </p:nvSpPr>
        <p:spPr>
          <a:xfrm>
            <a:off x="360854" y="942975"/>
            <a:ext cx="11485848" cy="5078313"/>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在机械振动中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通常位移是</a:t>
            </a:r>
            <a:r>
              <a:rPr lang="zh-CN" altLang="zh-CN" b="1">
                <a:solidFill>
                  <a:srgbClr val="000000"/>
                </a:solidFill>
                <a:highlight>
                  <a:srgbClr val="FFFF00"/>
                </a:highlight>
                <a:latin typeface="Times New Roman" panose="02020603050405020304" pitchFamily="18" charset="0"/>
                <a:ea typeface="仿宋" panose="02010609060101010101" pitchFamily="49" charset="-122"/>
                <a:cs typeface="Times New Roman" panose="02020603050405020304" pitchFamily="18" charset="0"/>
              </a:rPr>
              <a:t>相对平衡位置</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而言的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规定平衡位置为位移的起始点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要注意结合运动学的知识分析简谐运动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矢量相同不仅仅是大小相等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方向也应该相同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简谐运动图像问题的分析方法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解决此类问题时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首先要理解</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图像的意义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其次要把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图像与质点的实际振动过程联系起来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再次是充分利用图像的直观性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图像上的一个点表示振动中的一个状态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位置、振动方向等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图像上的一段图线对应振动的一个过程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要能够是判断出平衡位置、最大位移及振动方向</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名师点拨.eps" descr="id:2147493889;FounderCES"/>
          <p:cNvPicPr/>
          <p:nvPr/>
        </p:nvPicPr>
        <p:blipFill>
          <a:blip r:embed="rId3"/>
          <a:stretch>
            <a:fillRect/>
          </a:stretch>
        </p:blipFill>
        <p:spPr>
          <a:xfrm>
            <a:off x="406574" y="1000848"/>
            <a:ext cx="1993265" cy="465455"/>
          </a:xfrm>
          <a:prstGeom prst="rect">
            <a:avLst/>
          </a:prstGeom>
        </p:spPr>
      </p:pic>
    </p:spTree>
    <p:extLst>
      <p:ext uri="{BB962C8B-B14F-4D97-AF65-F5344CB8AC3E}">
        <p14:creationId xmlns:p14="http://schemas.microsoft.com/office/powerpoint/2010/main" val="4194659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和频率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3" name="表格 2"/>
              <p:cNvGraphicFramePr>
                <a:graphicFrameLocks noGrp="1"/>
              </p:cNvGraphicFramePr>
              <p:nvPr>
                <p:extLst>
                  <p:ext uri="{D42A27DB-BD31-4B8C-83A1-F6EECF244321}">
                    <p14:modId xmlns:p14="http://schemas.microsoft.com/office/powerpoint/2010/main" val="1213506535"/>
                  </p:ext>
                </p:extLst>
              </p:nvPr>
            </p:nvGraphicFramePr>
            <p:xfrm>
              <a:off x="406574" y="1496829"/>
              <a:ext cx="11440128" cy="3967480"/>
            </p:xfrm>
            <a:graphic>
              <a:graphicData uri="http://schemas.openxmlformats.org/drawingml/2006/table">
                <a:tbl>
                  <a:tblPr firstRow="1" firstCol="1" bandRow="1"/>
                  <a:tblGrid>
                    <a:gridCol w="1759828">
                      <a:extLst>
                        <a:ext uri="{9D8B030D-6E8A-4147-A177-3AD203B41FA5}">
                          <a16:colId xmlns:a16="http://schemas.microsoft.com/office/drawing/2014/main" val="4281160871"/>
                        </a:ext>
                      </a:extLst>
                    </a:gridCol>
                    <a:gridCol w="3966765">
                      <a:extLst>
                        <a:ext uri="{9D8B030D-6E8A-4147-A177-3AD203B41FA5}">
                          <a16:colId xmlns:a16="http://schemas.microsoft.com/office/drawing/2014/main" val="1189914721"/>
                        </a:ext>
                      </a:extLst>
                    </a:gridCol>
                    <a:gridCol w="5713535">
                      <a:extLst>
                        <a:ext uri="{9D8B030D-6E8A-4147-A177-3AD203B41FA5}">
                          <a16:colId xmlns:a16="http://schemas.microsoft.com/office/drawing/2014/main" val="1301389956"/>
                        </a:ext>
                      </a:extLst>
                    </a:gridCol>
                  </a:tblGrid>
                  <a:tr h="515254">
                    <a:tc>
                      <a:txBody>
                        <a:bodyPr/>
                        <a:lstStyle/>
                        <a:p>
                          <a:pPr algn="ctr" hangingPunct="0">
                            <a:lnSpc>
                              <a:spcPct val="150000"/>
                            </a:lnSpc>
                            <a:spcAft>
                              <a:spcPts val="0"/>
                            </a:spcAft>
                            <a:tabLst>
                              <a:tab pos="6391275" algn="l"/>
                            </a:tabLs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周期</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频率</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95348271"/>
                      </a:ext>
                    </a:extLst>
                  </a:tr>
                  <a:tr h="1030508">
                    <a:tc>
                      <a:txBody>
                        <a:bodyPr/>
                        <a:lstStyle/>
                        <a:p>
                          <a:pPr algn="ctr"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定义</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体完成一次全振动所经历的时间</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称为周期</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物在一段时间内物体完成全振动的次数与这段时间之比称为频率</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37921375"/>
                      </a:ext>
                    </a:extLst>
                  </a:tr>
                  <a:tr h="515254">
                    <a:tc>
                      <a:txBody>
                        <a:bodyPr/>
                        <a:lstStyle/>
                        <a:p>
                          <a:pPr algn="ctr"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符号</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52014657"/>
                      </a:ext>
                    </a:extLst>
                  </a:tr>
                  <a:tr h="515254">
                    <a:tc>
                      <a:txBody>
                        <a:bodyPr/>
                        <a:lstStyle/>
                        <a:p>
                          <a:pPr algn="ctr"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单位</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秒赫兹</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Hz</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20748821"/>
                      </a:ext>
                    </a:extLst>
                  </a:tr>
                  <a:tr h="515254">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物理含义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表示物体振动快慢的物理量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pPr algn="ctr" hangingPunct="0">
                            <a:lnSpc>
                              <a:spcPct val="150000"/>
                            </a:lnSpc>
                            <a:spcAft>
                              <a:spcPts val="0"/>
                            </a:spcAft>
                            <a:tabLst>
                              <a:tab pos="6391275" algn="l"/>
                            </a:tabLst>
                          </a:pP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06934899"/>
                      </a:ext>
                    </a:extLst>
                  </a:tr>
                  <a:tr h="515254">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关系式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den>
                              </m:f>
                            </m:oMath>
                          </a14:m>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pPr algn="ctr" hangingPunct="0">
                            <a:lnSpc>
                              <a:spcPct val="150000"/>
                            </a:lnSpc>
                            <a:spcAft>
                              <a:spcPts val="0"/>
                            </a:spcAft>
                            <a:tabLst>
                              <a:tab pos="6391275" algn="l"/>
                            </a:tabLst>
                          </a:pP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29084984"/>
                      </a:ext>
                    </a:extLst>
                  </a:tr>
                </a:tbl>
              </a:graphicData>
            </a:graphic>
          </p:graphicFrame>
        </mc:Choice>
        <mc:Fallback>
          <p:graphicFrame>
            <p:nvGraphicFramePr>
              <p:cNvPr id="3" name="表格 2"/>
              <p:cNvGraphicFramePr>
                <a:graphicFrameLocks noGrp="1"/>
              </p:cNvGraphicFramePr>
              <p:nvPr>
                <p:extLst>
                  <p:ext uri="{D42A27DB-BD31-4B8C-83A1-F6EECF244321}">
                    <p14:modId xmlns:p14="http://schemas.microsoft.com/office/powerpoint/2010/main" val="1213506535"/>
                  </p:ext>
                </p:extLst>
              </p:nvPr>
            </p:nvGraphicFramePr>
            <p:xfrm>
              <a:off x="406574" y="1496829"/>
              <a:ext cx="11440128" cy="3967480"/>
            </p:xfrm>
            <a:graphic>
              <a:graphicData uri="http://schemas.openxmlformats.org/drawingml/2006/table">
                <a:tbl>
                  <a:tblPr firstRow="1" firstCol="1" bandRow="1"/>
                  <a:tblGrid>
                    <a:gridCol w="1759828">
                      <a:extLst>
                        <a:ext uri="{9D8B030D-6E8A-4147-A177-3AD203B41FA5}">
                          <a16:colId xmlns:a16="http://schemas.microsoft.com/office/drawing/2014/main" val="4281160871"/>
                        </a:ext>
                      </a:extLst>
                    </a:gridCol>
                    <a:gridCol w="3966765">
                      <a:extLst>
                        <a:ext uri="{9D8B030D-6E8A-4147-A177-3AD203B41FA5}">
                          <a16:colId xmlns:a16="http://schemas.microsoft.com/office/drawing/2014/main" val="1189914721"/>
                        </a:ext>
                      </a:extLst>
                    </a:gridCol>
                    <a:gridCol w="5713535">
                      <a:extLst>
                        <a:ext uri="{9D8B030D-6E8A-4147-A177-3AD203B41FA5}">
                          <a16:colId xmlns:a16="http://schemas.microsoft.com/office/drawing/2014/main" val="1301389956"/>
                        </a:ext>
                      </a:extLst>
                    </a:gridCol>
                  </a:tblGrid>
                  <a:tr h="525780">
                    <a:tc>
                      <a:txBody>
                        <a:bodyPr/>
                        <a:lstStyle/>
                        <a:p>
                          <a:pPr algn="ctr" hangingPunct="0">
                            <a:lnSpc>
                              <a:spcPct val="150000"/>
                            </a:lnSpc>
                            <a:spcAft>
                              <a:spcPts val="0"/>
                            </a:spcAft>
                            <a:tabLst>
                              <a:tab pos="6391275" algn="l"/>
                            </a:tabLs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周期</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频率</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895348271"/>
                      </a:ext>
                    </a:extLst>
                  </a:tr>
                  <a:tr h="1051560">
                    <a:tc>
                      <a:txBody>
                        <a:bodyPr/>
                        <a:lstStyle/>
                        <a:p>
                          <a:pPr algn="ctr"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定义</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体完成一次全振动所经历的时间</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称为周期</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物在一段时间内物体完成全振动的次数与这段时间之比称为频率</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37921375"/>
                      </a:ext>
                    </a:extLst>
                  </a:tr>
                  <a:tr h="525780">
                    <a:tc>
                      <a:txBody>
                        <a:bodyPr/>
                        <a:lstStyle/>
                        <a:p>
                          <a:pPr algn="ctr"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符号</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52014657"/>
                      </a:ext>
                    </a:extLst>
                  </a:tr>
                  <a:tr h="525780">
                    <a:tc>
                      <a:txBody>
                        <a:bodyPr/>
                        <a:lstStyle/>
                        <a:p>
                          <a:pPr algn="ctr"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单位</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秒赫兹</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Hz</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620748821"/>
                      </a:ext>
                    </a:extLst>
                  </a:tr>
                  <a:tr h="54864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物理含义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表示物体振动快慢的物理量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pPr algn="ctr" hangingPunct="0">
                            <a:lnSpc>
                              <a:spcPct val="150000"/>
                            </a:lnSpc>
                            <a:spcAft>
                              <a:spcPts val="0"/>
                            </a:spcAft>
                            <a:tabLst>
                              <a:tab pos="6391275" algn="l"/>
                            </a:tabLst>
                          </a:pP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606934899"/>
                      </a:ext>
                    </a:extLst>
                  </a:tr>
                  <a:tr h="78994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关系式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8250" t="-402308" r="-126" b="-4615"/>
                          </a:stretch>
                        </a:blipFill>
                      </a:tcPr>
                    </a:tc>
                    <a:tc hMerge="1">
                      <a:txBody>
                        <a:bodyPr/>
                        <a:lstStyle/>
                        <a:p>
                          <a:pPr algn="ctr" hangingPunct="0">
                            <a:lnSpc>
                              <a:spcPct val="150000"/>
                            </a:lnSpc>
                            <a:spcAft>
                              <a:spcPts val="0"/>
                            </a:spcAft>
                            <a:tabLst>
                              <a:tab pos="6391275" algn="l"/>
                            </a:tabLst>
                          </a:pP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229084984"/>
                      </a:ext>
                    </a:extLst>
                  </a:tr>
                </a:tbl>
              </a:graphicData>
            </a:graphic>
          </p:graphicFrame>
        </mc:Fallback>
      </mc:AlternateContent>
    </p:spTree>
    <p:extLst>
      <p:ext uri="{BB962C8B-B14F-4D97-AF65-F5344CB8AC3E}">
        <p14:creationId xmlns:p14="http://schemas.microsoft.com/office/powerpoint/2010/main" val="2930602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308324"/>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固有周期和固有频率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若物体仅在回复力作用下振动时，振动的周期、频率与振幅的大小无关，只由振动系统本身的性质决定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其振动的周期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，称为固有周期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或固有频率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固有周期和固有频率是振动系统</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本身的属性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，与物体是否振动无关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58184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339650"/>
          </a:xfrm>
        </p:spPr>
        <p:txBody>
          <a:bodyPr/>
          <a:lstStyle/>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全振动的四个特征</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物理量特征：经过一次全振动，位移</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三者第一次同时与初始状态相同</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时间特征：历时一个周期</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路程特征：振幅的</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相位特征：增加</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74675" hangingPunct="0">
              <a:spcAft>
                <a:spcPts val="0"/>
              </a:spcAft>
              <a:tabLst>
                <a:tab pos="639127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注意：如果振子</a:t>
            </a:r>
            <a:r>
              <a:rPr lang="zh-CN"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从最大位移处出发</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，当它再次回到该位置时，该过程是一次全振动；若出发点不是最大位移处，当它再次回到出发点时，该过程</a:t>
            </a:r>
            <a:r>
              <a:rPr lang="zh-CN"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不一定是一次全振动</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40960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2862322"/>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的位移图像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简谐运动的位移</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时间图像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建立平面直角坐标系，横坐标表示时间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，纵坐标表示弹簧振子相对于平衡位置的位移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根据弹簧振子的位移随时间变化的数据所得的图像为弹簧振子做简谐运动的位移—时间图像，也称为振动图像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2"/>
          <a:stretch>
            <a:fillRect/>
          </a:stretch>
        </p:blipFill>
        <p:spPr>
          <a:xfrm>
            <a:off x="478582" y="909199"/>
            <a:ext cx="1413871" cy="375988"/>
          </a:xfrm>
          <a:prstGeom prst="rect">
            <a:avLst/>
          </a:prstGeom>
        </p:spPr>
      </p:pic>
    </p:spTree>
    <p:extLst>
      <p:ext uri="{BB962C8B-B14F-4D97-AF65-F5344CB8AC3E}">
        <p14:creationId xmlns:p14="http://schemas.microsoft.com/office/powerpoint/2010/main" val="3673425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简谐运动的振动图像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实验和理论都表明，简谐运动的振动图像是一条正弦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或余弦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曲线，它能直观地表示做简谐运动物体的位移随时间按正弦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或余弦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规律变化的情况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曲线在纵轴方向上的最大值等于振幅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，相邻两个相同状态间隔的时间等于周期</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q18.jpg" descr="id:2147491106;FounderCES"/>
          <p:cNvPicPr/>
          <p:nvPr/>
        </p:nvPicPr>
        <p:blipFill>
          <a:blip r:embed="rId2"/>
          <a:stretch>
            <a:fillRect/>
          </a:stretch>
        </p:blipFill>
        <p:spPr>
          <a:xfrm>
            <a:off x="4367014" y="3054444"/>
            <a:ext cx="4516982" cy="2375704"/>
          </a:xfrm>
          <a:prstGeom prst="rect">
            <a:avLst/>
          </a:prstGeom>
        </p:spPr>
      </p:pic>
    </p:spTree>
    <p:extLst>
      <p:ext uri="{BB962C8B-B14F-4D97-AF65-F5344CB8AC3E}">
        <p14:creationId xmlns:p14="http://schemas.microsoft.com/office/powerpoint/2010/main" val="2034853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7174512" cy="3970318"/>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简谐运动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的位移公式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匀速圆周运动与简谐运动的关系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algn="dist"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如图甲所示，固定在竖直圆盘上的小球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随着圆盘以角速度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做匀速圆周运动，一束平行光自上而下照射小球，在圆盘下方的屏上可观察到小球投影的运动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小球投影以圆盘圆心在屏上的投影为平衡位置，以小球做圆周运动的半径为振幅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3903;FounderCES"/>
          <p:cNvPicPr/>
          <p:nvPr/>
        </p:nvPicPr>
        <p:blipFill>
          <a:blip r:embed="rId2"/>
          <a:stretch>
            <a:fillRect/>
          </a:stretch>
        </p:blipFill>
        <p:spPr>
          <a:xfrm>
            <a:off x="478582" y="898133"/>
            <a:ext cx="1426973" cy="379472"/>
          </a:xfrm>
          <a:prstGeom prst="rect">
            <a:avLst/>
          </a:prstGeom>
        </p:spPr>
      </p:pic>
      <p:pic>
        <p:nvPicPr>
          <p:cNvPr id="4" name="图片 3"/>
          <p:cNvPicPr>
            <a:picLocks noChangeAspect="1"/>
          </p:cNvPicPr>
          <p:nvPr/>
        </p:nvPicPr>
        <p:blipFill>
          <a:blip r:embed="rId3"/>
          <a:stretch>
            <a:fillRect/>
          </a:stretch>
        </p:blipFill>
        <p:spPr>
          <a:xfrm>
            <a:off x="7489601" y="2000224"/>
            <a:ext cx="4366245" cy="2796928"/>
          </a:xfrm>
          <a:prstGeom prst="rect">
            <a:avLst/>
          </a:prstGeom>
        </p:spPr>
      </p:pic>
      <p:sp>
        <p:nvSpPr>
          <p:cNvPr id="5" name="内容占位符 1"/>
          <p:cNvSpPr txBox="1">
            <a:spLocks/>
          </p:cNvSpPr>
          <p:nvPr/>
        </p:nvSpPr>
        <p:spPr bwMode="auto">
          <a:xfrm>
            <a:off x="360854" y="4581128"/>
            <a:ext cx="11494992"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因此，对于做匀速圆周运动的物体而言，其在平面上的投影做简谐运动，对于做简谐运动的物体而言，同样也能找到一个与其对应的匀速圆周运动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29064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若以圆盘圆心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的投影为坐标原点，建立如图乙所示的坐标系，以小球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在圆盘最上端的时刻作为计时零点，则小球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轴上的投影所做的简谐运动的位移随时间变化的关系为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46934" y="1916832"/>
            <a:ext cx="5646749" cy="3617193"/>
          </a:xfrm>
          <a:prstGeom prst="rect">
            <a:avLst/>
          </a:prstGeom>
        </p:spPr>
      </p:pic>
    </p:spTree>
    <p:extLst>
      <p:ext uri="{BB962C8B-B14F-4D97-AF65-F5344CB8AC3E}">
        <p14:creationId xmlns:p14="http://schemas.microsoft.com/office/powerpoint/2010/main" val="124741163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TotalTime>
  <Words>2234</Words>
  <Application>Microsoft Office PowerPoint</Application>
  <PresentationFormat>自定义</PresentationFormat>
  <Paragraphs>140</Paragraphs>
  <Slides>28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28</vt:i4>
      </vt:variant>
    </vt:vector>
  </HeadingPairs>
  <TitlesOfParts>
    <vt:vector size="39"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388</cp:revision>
  <dcterms:created xsi:type="dcterms:W3CDTF">2020-11-06T05:24:00Z</dcterms:created>
  <dcterms:modified xsi:type="dcterms:W3CDTF">2025-06-18T02:02:46Z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